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8">
  <p:sldMasterIdLst>
    <p:sldMasterId id="2147483648" r:id="rId1"/>
  </p:sldMasterIdLst>
  <p:sldIdLst>
    <p:sldId id="259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396" y="-7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hyperlink" Target="http://12.1.1.1/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8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80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90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4"/>
          <p:cNvSpPr>
            <a:spLocks noChangeArrowheads="1"/>
          </p:cNvSpPr>
          <p:nvPr userDrawn="1"/>
        </p:nvSpPr>
        <p:spPr bwMode="auto">
          <a:xfrm>
            <a:off x="1348946" y="767415"/>
            <a:ext cx="4818149" cy="340519"/>
          </a:xfrm>
          <a:prstGeom prst="round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6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スマートフォンの設定</a:t>
            </a:r>
            <a:r>
              <a:rPr kumimoji="1" lang="ja-JP" altLang="en-US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　</a:t>
            </a:r>
            <a:r>
              <a:rPr kumimoji="1" lang="en-US" altLang="ja-JP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Wi-Fi</a:t>
            </a:r>
            <a:r>
              <a:rPr kumimoji="1" lang="ja-JP" altLang="en-US" sz="12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を</a:t>
            </a:r>
            <a:r>
              <a:rPr kumimoji="1" lang="en-US" altLang="ja-JP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ON</a:t>
            </a:r>
            <a:r>
              <a:rPr kumimoji="1" lang="ja-JP" altLang="en-US" sz="12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にして下さい</a:t>
            </a:r>
            <a:endParaRPr kumimoji="1" lang="en-US" altLang="ja-JP" sz="1200" i="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8" name="下矢印 7"/>
          <p:cNvSpPr/>
          <p:nvPr userDrawn="1"/>
        </p:nvSpPr>
        <p:spPr>
          <a:xfrm>
            <a:off x="2836763" y="1136576"/>
            <a:ext cx="1224136" cy="22355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Rectangle 44"/>
          <p:cNvSpPr>
            <a:spLocks noChangeArrowheads="1"/>
          </p:cNvSpPr>
          <p:nvPr userDrawn="1"/>
        </p:nvSpPr>
        <p:spPr bwMode="auto">
          <a:xfrm>
            <a:off x="1349649" y="1417340"/>
            <a:ext cx="4838396" cy="367308"/>
          </a:xfrm>
          <a:prstGeom prst="snip2Diag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ネットワーク選択</a:t>
            </a:r>
            <a:r>
              <a:rPr kumimoji="1" lang="ja-JP" altLang="en-US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　　</a:t>
            </a:r>
            <a:endParaRPr kumimoji="1" lang="en-US" altLang="ja-JP" sz="120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0" name="下矢印 9"/>
          <p:cNvSpPr/>
          <p:nvPr userDrawn="1"/>
        </p:nvSpPr>
        <p:spPr>
          <a:xfrm>
            <a:off x="2836763" y="1823233"/>
            <a:ext cx="1224136" cy="22355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Rectangle 44"/>
          <p:cNvSpPr>
            <a:spLocks noChangeArrowheads="1"/>
          </p:cNvSpPr>
          <p:nvPr userDrawn="1"/>
        </p:nvSpPr>
        <p:spPr bwMode="auto">
          <a:xfrm>
            <a:off x="628366" y="2746152"/>
            <a:ext cx="5601268" cy="2323307"/>
          </a:xfrm>
          <a:prstGeom prst="roundRect">
            <a:avLst>
              <a:gd name="adj" fmla="val 4778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0" rIns="91440" bIns="45720" numCol="1" anchor="t" anchorCtr="0" compatLnSpc="1">
            <a:no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6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kumimoji="1" lang="ja-JP" altLang="en-US" sz="1200" u="none" strike="noStrike" normalizeH="0" baseline="0" dirty="0" smtClean="0">
                <a:ea typeface="メイリオ" pitchFamily="50" charset="-128"/>
                <a:cs typeface="Arial" pitchFamily="34" charset="0"/>
              </a:rPr>
              <a:t>転送画面を開く</a:t>
            </a:r>
            <a:endParaRPr kumimoji="1" lang="en-US" altLang="ja-JP" sz="120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  <a:p>
            <a:pPr>
              <a:tabLst>
                <a:tab pos="630238" algn="l"/>
                <a:tab pos="804863" algn="l"/>
                <a:tab pos="3048000" algn="l"/>
              </a:tabLst>
            </a:pPr>
            <a:r>
              <a:rPr lang="en-US" altLang="ja-JP" sz="1200" b="1" dirty="0">
                <a:ea typeface="メイリオ" pitchFamily="50" charset="-128"/>
                <a:cs typeface="Arial" pitchFamily="34" charset="0"/>
              </a:rPr>
              <a:t>&lt;QR</a:t>
            </a:r>
            <a:r>
              <a:rPr lang="ja-JP" altLang="en-US" sz="1200" b="1" dirty="0">
                <a:ea typeface="メイリオ" pitchFamily="50" charset="-128"/>
                <a:cs typeface="Arial" pitchFamily="34" charset="0"/>
              </a:rPr>
              <a:t>コードリーダがある場合</a:t>
            </a:r>
            <a:r>
              <a:rPr lang="en-US" altLang="ja-JP" sz="1200" b="1" dirty="0" smtClean="0">
                <a:ea typeface="メイリオ" pitchFamily="50" charset="-128"/>
                <a:cs typeface="Arial" pitchFamily="34" charset="0"/>
              </a:rPr>
              <a:t>&gt;	</a:t>
            </a:r>
            <a:r>
              <a:rPr lang="en-US" altLang="ja-JP" sz="1200" b="1" dirty="0">
                <a:ea typeface="メイリオ" pitchFamily="50" charset="-128"/>
                <a:cs typeface="Arial" pitchFamily="34" charset="0"/>
              </a:rPr>
              <a:t>&lt; QR</a:t>
            </a:r>
            <a:r>
              <a:rPr lang="ja-JP" altLang="en-US" sz="1200" b="1" dirty="0">
                <a:ea typeface="メイリオ" pitchFamily="50" charset="-128"/>
                <a:cs typeface="Arial" pitchFamily="34" charset="0"/>
              </a:rPr>
              <a:t>コードリーダがない</a:t>
            </a:r>
            <a:r>
              <a:rPr lang="ja-JP" altLang="en-US" sz="1200" b="1" dirty="0" smtClean="0">
                <a:ea typeface="メイリオ" pitchFamily="50" charset="-128"/>
                <a:cs typeface="Arial" pitchFamily="34" charset="0"/>
              </a:rPr>
              <a:t>場合</a:t>
            </a:r>
            <a:r>
              <a:rPr lang="en-US" altLang="ja-JP" sz="1200" b="1" dirty="0" smtClean="0">
                <a:ea typeface="メイリオ" pitchFamily="50" charset="-128"/>
                <a:cs typeface="Arial" pitchFamily="34" charset="0"/>
              </a:rPr>
              <a:t>&gt;</a:t>
            </a:r>
            <a:endParaRPr lang="en-US" altLang="ja-JP" sz="1200" b="1" dirty="0">
              <a:ea typeface="メイリオ" pitchFamily="50" charset="-128"/>
              <a:cs typeface="Arial" pitchFamily="34" charset="0"/>
            </a:endParaRPr>
          </a:p>
          <a:p>
            <a:pPr marL="0" marR="0" lvl="0" indent="6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endParaRPr kumimoji="1" lang="en-US" altLang="ja-JP" sz="1200" b="1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2" name="Rectangle 44"/>
          <p:cNvSpPr>
            <a:spLocks noChangeArrowheads="1"/>
          </p:cNvSpPr>
          <p:nvPr userDrawn="1"/>
        </p:nvSpPr>
        <p:spPr bwMode="auto">
          <a:xfrm>
            <a:off x="2276872" y="3387874"/>
            <a:ext cx="1007436" cy="340519"/>
          </a:xfrm>
          <a:prstGeom prst="roundRect">
            <a:avLst/>
          </a:prstGeom>
          <a:noFill/>
          <a:ln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6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kumimoji="1" lang="ja-JP" altLang="en-US" sz="1400" b="1" u="none" strike="noStrike" normalizeH="0" baseline="0" dirty="0" smtClean="0">
                <a:ea typeface="メイリオ" pitchFamily="50" charset="-128"/>
                <a:cs typeface="Arial" pitchFamily="34" charset="0"/>
              </a:rPr>
              <a:t>はい</a:t>
            </a:r>
            <a:endParaRPr kumimoji="1" lang="en-US" altLang="ja-JP" sz="1400" b="1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3" name="Rectangle 44"/>
          <p:cNvSpPr>
            <a:spLocks noChangeArrowheads="1"/>
          </p:cNvSpPr>
          <p:nvPr userDrawn="1"/>
        </p:nvSpPr>
        <p:spPr bwMode="auto">
          <a:xfrm>
            <a:off x="628366" y="5375979"/>
            <a:ext cx="5601268" cy="1355169"/>
          </a:xfrm>
          <a:prstGeom prst="roundRect">
            <a:avLst>
              <a:gd name="adj" fmla="val 8009"/>
            </a:avLst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 indent="60325">
              <a:tabLst>
                <a:tab pos="630238" algn="l"/>
                <a:tab pos="804863" algn="l"/>
              </a:tabLst>
            </a:pP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▶</a:t>
            </a:r>
            <a:r>
              <a:rPr lang="en-US" altLang="ja-JP" sz="1200" dirty="0" smtClean="0">
                <a:ea typeface="メイリオ" pitchFamily="50" charset="-128"/>
                <a:cs typeface="Arial" pitchFamily="34" charset="0"/>
              </a:rPr>
              <a:t>[</a:t>
            </a:r>
            <a:r>
              <a:rPr lang="en-US" altLang="ja-JP" sz="1200" dirty="0">
                <a:ea typeface="メイリオ" pitchFamily="50" charset="-128"/>
                <a:cs typeface="Arial" pitchFamily="34" charset="0"/>
              </a:rPr>
              <a:t>Select</a:t>
            </a:r>
            <a:r>
              <a:rPr lang="ja-JP" altLang="en-US" sz="1200" dirty="0">
                <a:ea typeface="メイリオ" pitchFamily="50" charset="-128"/>
                <a:cs typeface="Arial" pitchFamily="34" charset="0"/>
              </a:rPr>
              <a:t> </a:t>
            </a:r>
            <a:r>
              <a:rPr lang="en-US" altLang="ja-JP" sz="1200" dirty="0">
                <a:ea typeface="メイリオ" pitchFamily="50" charset="-128"/>
                <a:cs typeface="Arial" pitchFamily="34" charset="0"/>
              </a:rPr>
              <a:t>File</a:t>
            </a:r>
            <a:r>
              <a:rPr lang="en-US" altLang="ja-JP" sz="1200" dirty="0" smtClean="0">
                <a:ea typeface="メイリオ" pitchFamily="50" charset="-128"/>
                <a:cs typeface="Arial" pitchFamily="34" charset="0"/>
              </a:rPr>
              <a:t>]</a:t>
            </a:r>
            <a:r>
              <a:rPr kumimoji="1" lang="en-US" altLang="ja-JP" sz="1200" u="none" strike="noStrike" normalizeH="0" baseline="0" dirty="0" smtClean="0">
                <a:ea typeface="メイリオ" pitchFamily="50" charset="-128"/>
                <a:cs typeface="Arial" pitchFamily="34" charset="0"/>
              </a:rPr>
              <a:t> </a:t>
            </a: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ボタンをタッチ。</a:t>
            </a:r>
            <a:r>
              <a:rPr lang="en-US" altLang="ja-JP" sz="1200" dirty="0" smtClean="0">
                <a:ea typeface="メイリオ" pitchFamily="50" charset="-128"/>
                <a:cs typeface="Arial" pitchFamily="34" charset="0"/>
              </a:rPr>
              <a:t/>
            </a:r>
            <a:br>
              <a:rPr lang="en-US" altLang="ja-JP" sz="1200" dirty="0" smtClean="0">
                <a:ea typeface="メイリオ" pitchFamily="50" charset="-128"/>
                <a:cs typeface="Arial" pitchFamily="34" charset="0"/>
              </a:rPr>
            </a:br>
            <a:r>
              <a:rPr lang="ja-JP" altLang="en-US" sz="1200" dirty="0">
                <a:ea typeface="メイリオ" pitchFamily="50" charset="-128"/>
                <a:cs typeface="Arial" pitchFamily="34" charset="0"/>
              </a:rPr>
              <a:t>　</a:t>
            </a: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　　　　　　　　⇒「ライブラリ」等から送りたいファイルを選択</a:t>
            </a:r>
            <a:endParaRPr lang="en-US" altLang="ja-JP" sz="1200" dirty="0" smtClean="0">
              <a:ea typeface="メイリオ" pitchFamily="50" charset="-128"/>
              <a:cs typeface="Arial" pitchFamily="34" charset="0"/>
            </a:endParaRPr>
          </a:p>
          <a:p>
            <a:pPr marL="0" marR="0" lvl="0" indent="60325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kumimoji="1" lang="ja-JP" altLang="en-US" sz="1200" u="none" strike="noStrike" normalizeH="0" baseline="0" dirty="0" smtClean="0">
                <a:ea typeface="メイリオ" pitchFamily="50" charset="-128"/>
                <a:cs typeface="Arial" pitchFamily="34" charset="0"/>
              </a:rPr>
              <a:t>▶ファイル情報が表示されたら</a:t>
            </a:r>
            <a:r>
              <a:rPr kumimoji="1" lang="en-US" altLang="ja-JP" sz="1200" u="none" strike="noStrike" normalizeH="0" baseline="0" dirty="0" smtClean="0">
                <a:ea typeface="メイリオ" pitchFamily="50" charset="-128"/>
                <a:cs typeface="Arial" pitchFamily="34" charset="0"/>
              </a:rPr>
              <a:t>[Upload File]</a:t>
            </a:r>
            <a:r>
              <a:rPr kumimoji="1" lang="ja-JP" altLang="en-US" sz="1200" u="none" strike="noStrike" normalizeH="0" baseline="0" dirty="0" smtClean="0">
                <a:ea typeface="メイリオ" pitchFamily="50" charset="-128"/>
                <a:cs typeface="Arial" pitchFamily="34" charset="0"/>
              </a:rPr>
              <a:t>ボタンをタッチ。</a:t>
            </a:r>
            <a:endParaRPr kumimoji="1" lang="en-US" altLang="ja-JP" sz="120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  <a:p>
            <a:pPr marL="0" marR="0" lvl="0" indent="60325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lang="ja-JP" altLang="en-US" sz="1200" dirty="0">
                <a:ea typeface="メイリオ" pitchFamily="50" charset="-128"/>
                <a:cs typeface="Arial" pitchFamily="34" charset="0"/>
              </a:rPr>
              <a:t>▶</a:t>
            </a: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進捗が表示されて、“アップデート完了“と表示されたら、</a:t>
            </a:r>
            <a:endParaRPr lang="en-US" altLang="ja-JP" sz="1200" dirty="0" smtClean="0">
              <a:ea typeface="メイリオ" pitchFamily="50" charset="-128"/>
              <a:cs typeface="Arial" pitchFamily="34" charset="0"/>
            </a:endParaRPr>
          </a:p>
          <a:p>
            <a:pPr marL="0" marR="0" lvl="0" indent="60325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lang="ja-JP" altLang="en-US" sz="1200" dirty="0">
                <a:ea typeface="メイリオ" pitchFamily="50" charset="-128"/>
                <a:cs typeface="Arial" pitchFamily="34" charset="0"/>
              </a:rPr>
              <a:t>　</a:t>
            </a: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　　　　　　　　　　　　</a:t>
            </a:r>
            <a:r>
              <a:rPr lang="en-US" altLang="ja-JP" sz="1200" dirty="0" smtClean="0">
                <a:ea typeface="メイリオ" pitchFamily="50" charset="-128"/>
                <a:cs typeface="Arial" pitchFamily="34" charset="0"/>
              </a:rPr>
              <a:t>KAMELEON</a:t>
            </a:r>
            <a:r>
              <a:rPr lang="ja-JP" altLang="en-US" sz="1200" dirty="0" smtClean="0">
                <a:ea typeface="メイリオ" pitchFamily="50" charset="-128"/>
                <a:cs typeface="Arial" pitchFamily="34" charset="0"/>
              </a:rPr>
              <a:t>のファイル一覧に表示されます。</a:t>
            </a:r>
            <a:endParaRPr lang="en-US" altLang="ja-JP" sz="1200" dirty="0">
              <a:ea typeface="メイリオ" pitchFamily="50" charset="-128"/>
              <a:cs typeface="Arial" pitchFamily="34" charset="0"/>
            </a:endParaRPr>
          </a:p>
        </p:txBody>
      </p:sp>
      <p:pic>
        <p:nvPicPr>
          <p:cNvPr id="14" name="図 13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891" y="8443179"/>
            <a:ext cx="1736725" cy="9455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5" name="図 14"/>
          <p:cNvPicPr/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5" t="7831" r="7170" b="60843"/>
          <a:stretch/>
        </p:blipFill>
        <p:spPr bwMode="auto">
          <a:xfrm>
            <a:off x="475752" y="6969224"/>
            <a:ext cx="1693947" cy="110553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図 15"/>
          <p:cNvPicPr/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8" t="45784" r="8425" b="22890"/>
          <a:stretch/>
        </p:blipFill>
        <p:spPr bwMode="auto">
          <a:xfrm>
            <a:off x="475752" y="8409384"/>
            <a:ext cx="1690370" cy="110553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下矢印 16"/>
          <p:cNvSpPr/>
          <p:nvPr userDrawn="1"/>
        </p:nvSpPr>
        <p:spPr>
          <a:xfrm rot="16200000">
            <a:off x="2072435" y="7445220"/>
            <a:ext cx="571069" cy="297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/>
          <p:cNvGrpSpPr/>
          <p:nvPr userDrawn="1"/>
        </p:nvGrpSpPr>
        <p:grpSpPr>
          <a:xfrm>
            <a:off x="2606457" y="7101543"/>
            <a:ext cx="1362698" cy="829980"/>
            <a:chOff x="554134" y="8594182"/>
            <a:chExt cx="1362698" cy="829980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554134" y="8594182"/>
              <a:ext cx="1303038" cy="560705"/>
              <a:chOff x="554134" y="8594182"/>
              <a:chExt cx="1303038" cy="560705"/>
            </a:xfrm>
          </p:grpSpPr>
          <p:pic>
            <p:nvPicPr>
              <p:cNvPr id="21" name="図 20"/>
              <p:cNvPicPr/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6077" y="8594182"/>
                <a:ext cx="1141095" cy="56070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2" name="下矢印 21"/>
              <p:cNvSpPr/>
              <p:nvPr/>
            </p:nvSpPr>
            <p:spPr>
              <a:xfrm rot="16200000">
                <a:off x="685128" y="8681451"/>
                <a:ext cx="181327" cy="443315"/>
              </a:xfrm>
              <a:prstGeom prst="downArrow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正方形/長方形 19"/>
            <p:cNvSpPr/>
            <p:nvPr/>
          </p:nvSpPr>
          <p:spPr>
            <a:xfrm>
              <a:off x="869750" y="9170246"/>
              <a:ext cx="104708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050" dirty="0" smtClean="0">
                  <a:ea typeface="メイリオ" pitchFamily="50" charset="-128"/>
                  <a:cs typeface="Arial" pitchFamily="34" charset="0"/>
                </a:rPr>
                <a:t>(iPhone</a:t>
              </a:r>
              <a:r>
                <a:rPr lang="ja-JP" altLang="en-US" sz="1050" dirty="0" smtClean="0">
                  <a:ea typeface="メイリオ" pitchFamily="50" charset="-128"/>
                  <a:cs typeface="Arial" pitchFamily="34" charset="0"/>
                </a:rPr>
                <a:t>の場合</a:t>
              </a:r>
              <a:r>
                <a:rPr lang="en-US" altLang="ja-JP" sz="1050" dirty="0" smtClean="0">
                  <a:ea typeface="メイリオ" pitchFamily="50" charset="-128"/>
                  <a:cs typeface="Arial" pitchFamily="34" charset="0"/>
                </a:rPr>
                <a:t>)</a:t>
              </a:r>
              <a:endParaRPr lang="ja-JP" altLang="en-US" sz="1050" dirty="0"/>
            </a:p>
          </p:txBody>
        </p:sp>
      </p:grpSp>
      <p:sp>
        <p:nvSpPr>
          <p:cNvPr id="23" name="下矢印 22"/>
          <p:cNvSpPr/>
          <p:nvPr userDrawn="1"/>
        </p:nvSpPr>
        <p:spPr>
          <a:xfrm rot="16200000">
            <a:off x="4027198" y="7445221"/>
            <a:ext cx="571069" cy="297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下矢印 23"/>
          <p:cNvSpPr/>
          <p:nvPr userDrawn="1"/>
        </p:nvSpPr>
        <p:spPr>
          <a:xfrm rot="16200000">
            <a:off x="2084136" y="8767159"/>
            <a:ext cx="571069" cy="297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下矢印 24"/>
          <p:cNvSpPr/>
          <p:nvPr userDrawn="1"/>
        </p:nvSpPr>
        <p:spPr>
          <a:xfrm rot="16200000">
            <a:off x="4038899" y="8767160"/>
            <a:ext cx="571069" cy="297554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カギ線コネクタ 25"/>
          <p:cNvCxnSpPr>
            <a:endCxn id="16" idx="0"/>
          </p:cNvCxnSpPr>
          <p:nvPr userDrawn="1"/>
        </p:nvCxnSpPr>
        <p:spPr>
          <a:xfrm rot="5400000">
            <a:off x="3187889" y="6139881"/>
            <a:ext cx="402552" cy="413645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ectangle 44"/>
          <p:cNvSpPr>
            <a:spLocks noChangeArrowheads="1"/>
          </p:cNvSpPr>
          <p:nvPr userDrawn="1"/>
        </p:nvSpPr>
        <p:spPr bwMode="auto">
          <a:xfrm>
            <a:off x="715773" y="3152800"/>
            <a:ext cx="3013248" cy="1745914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no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804863" algn="l"/>
              </a:tabLst>
            </a:pPr>
            <a:r>
              <a:rPr lang="en-US" altLang="ja-JP" sz="1100" b="1" dirty="0" smtClean="0">
                <a:ea typeface="メイリオ" pitchFamily="50" charset="-128"/>
                <a:cs typeface="Arial" pitchFamily="34" charset="0"/>
              </a:rPr>
              <a:t>QR</a:t>
            </a: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リーダー</a:t>
            </a:r>
            <a:r>
              <a:rPr kumimoji="1" lang="ja-JP" altLang="en-US" sz="1100" b="1" u="none" strike="noStrike" normalizeH="0" baseline="0" dirty="0" smtClean="0">
                <a:ea typeface="メイリオ" pitchFamily="50" charset="-128"/>
                <a:cs typeface="Arial" pitchFamily="34" charset="0"/>
              </a:rPr>
              <a:t>アプリを起動して</a:t>
            </a: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、</a:t>
            </a:r>
            <a:endParaRPr lang="en-US" altLang="ja-JP" sz="1100" b="1" dirty="0" smtClean="0">
              <a:ea typeface="メイリオ" pitchFamily="50" charset="-128"/>
              <a:cs typeface="Arial" pitchFamily="34" charset="0"/>
            </a:endParaRPr>
          </a:p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804863" algn="l"/>
              </a:tabLst>
            </a:pPr>
            <a:r>
              <a:rPr lang="en-US" altLang="ja-JP" sz="1100" b="1" dirty="0" smtClean="0">
                <a:ea typeface="メイリオ" pitchFamily="50" charset="-128"/>
                <a:cs typeface="Arial" pitchFamily="34" charset="0"/>
              </a:rPr>
              <a:t>QR</a:t>
            </a: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コードを読み取ってください。</a:t>
            </a:r>
            <a:endParaRPr lang="en-US" altLang="ja-JP" sz="1100" b="1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28" name="Rectangle 44"/>
          <p:cNvSpPr>
            <a:spLocks noChangeArrowheads="1"/>
          </p:cNvSpPr>
          <p:nvPr userDrawn="1"/>
        </p:nvSpPr>
        <p:spPr bwMode="auto">
          <a:xfrm>
            <a:off x="3786172" y="3148037"/>
            <a:ext cx="2356056" cy="939255"/>
          </a:xfrm>
          <a:prstGeom prst="rect">
            <a:avLst/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no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lvl="0">
              <a:tabLst>
                <a:tab pos="0" algn="l"/>
                <a:tab pos="804863" algn="l"/>
              </a:tabLst>
            </a:pPr>
            <a:r>
              <a:rPr lang="en-US" altLang="ja-JP" sz="1100" b="1" dirty="0" smtClean="0">
                <a:solidFill>
                  <a:srgbClr val="FF0000"/>
                </a:solidFill>
                <a:ea typeface="メイリオ" pitchFamily="50" charset="-128"/>
                <a:cs typeface="Arial" pitchFamily="34" charset="0"/>
              </a:rPr>
              <a:t>Safari</a:t>
            </a:r>
            <a:r>
              <a:rPr lang="ja-JP" altLang="en-US" sz="1100" b="1" dirty="0">
                <a:ea typeface="メイリオ" pitchFamily="50" charset="-128"/>
                <a:cs typeface="Arial" pitchFamily="34" charset="0"/>
              </a:rPr>
              <a:t>または</a:t>
            </a:r>
            <a:r>
              <a:rPr lang="en-US" altLang="ja-JP" sz="1100" b="1" dirty="0" smtClean="0">
                <a:solidFill>
                  <a:srgbClr val="FF0000"/>
                </a:solidFill>
                <a:ea typeface="メイリオ" pitchFamily="50" charset="-128"/>
                <a:cs typeface="Arial" pitchFamily="34" charset="0"/>
              </a:rPr>
              <a:t>Chrome</a:t>
            </a:r>
            <a:r>
              <a:rPr kumimoji="1" lang="ja-JP" altLang="en-US" sz="1100" b="1" u="none" strike="noStrike" normalizeH="0" baseline="0" dirty="0" smtClean="0">
                <a:ea typeface="メイリオ" pitchFamily="50" charset="-128"/>
                <a:cs typeface="Arial" pitchFamily="34" charset="0"/>
              </a:rPr>
              <a:t>を起動して</a:t>
            </a: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、</a:t>
            </a:r>
            <a:endParaRPr lang="en-US" altLang="ja-JP" sz="1100" b="1" dirty="0" smtClean="0">
              <a:ea typeface="メイリオ" pitchFamily="50" charset="-128"/>
              <a:cs typeface="Arial" pitchFamily="34" charset="0"/>
            </a:endParaRPr>
          </a:p>
          <a:p>
            <a:pPr lvl="0">
              <a:tabLst>
                <a:tab pos="0" algn="l"/>
                <a:tab pos="804863" algn="l"/>
              </a:tabLst>
            </a:pP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アドレス欄をタッチし、</a:t>
            </a:r>
            <a:r>
              <a:rPr lang="en-US" altLang="ja-JP" sz="1100" b="1" dirty="0" smtClean="0">
                <a:ea typeface="メイリオ" pitchFamily="50" charset="-128"/>
                <a:cs typeface="Arial" pitchFamily="34" charset="0"/>
                <a:hlinkClick r:id="rId5"/>
              </a:rPr>
              <a:t>http://12.1.1.1</a:t>
            </a:r>
            <a:r>
              <a:rPr lang="ja-JP" altLang="en-US" sz="1100" b="1" dirty="0" smtClean="0">
                <a:ea typeface="メイリオ" pitchFamily="50" charset="-128"/>
                <a:cs typeface="Arial" pitchFamily="34" charset="0"/>
              </a:rPr>
              <a:t>　を入力して下さい。</a:t>
            </a:r>
            <a:endParaRPr lang="en-US" altLang="ja-JP" sz="1100" b="1" dirty="0" smtClean="0">
              <a:ea typeface="メイリオ" pitchFamily="50" charset="-128"/>
              <a:cs typeface="Arial" pitchFamily="34" charset="0"/>
            </a:endParaRPr>
          </a:p>
        </p:txBody>
      </p:sp>
      <p:pic>
        <p:nvPicPr>
          <p:cNvPr id="29" name="Picture 2" descr="C:\Users\tanabe\Desktop\Touch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538" y="7611594"/>
            <a:ext cx="477389" cy="41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tanabe\Desktop\Touch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403" y="7401272"/>
            <a:ext cx="358669" cy="315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tanabe\Desktop\Touch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745" y="9045378"/>
            <a:ext cx="477389" cy="41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44"/>
          <p:cNvSpPr>
            <a:spLocks noChangeArrowheads="1"/>
          </p:cNvSpPr>
          <p:nvPr userDrawn="1"/>
        </p:nvSpPr>
        <p:spPr bwMode="auto">
          <a:xfrm>
            <a:off x="1340768" y="2087920"/>
            <a:ext cx="4838396" cy="367308"/>
          </a:xfrm>
          <a:prstGeom prst="snip2DiagRect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kumimoji="1" lang="ja-JP" altLang="en-US" sz="12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パスワード入力</a:t>
            </a:r>
            <a:r>
              <a:rPr kumimoji="1" lang="ja-JP" altLang="en-US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　　</a:t>
            </a:r>
            <a:endParaRPr kumimoji="1" lang="en-US" altLang="ja-JP" sz="1200" u="none" strike="noStrike" normalizeH="0" baseline="0" dirty="0" smtClean="0"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34" name="テキスト ボックス 33"/>
          <p:cNvSpPr txBox="1"/>
          <p:nvPr userDrawn="1"/>
        </p:nvSpPr>
        <p:spPr>
          <a:xfrm>
            <a:off x="2933023" y="2135545"/>
            <a:ext cx="2811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4338783" y="1803599"/>
            <a:ext cx="18213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※</a:t>
            </a:r>
            <a:r>
              <a:rPr lang="ja-JP" altLang="en-US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初期値</a:t>
            </a:r>
            <a:r>
              <a:rPr lang="ja-JP" altLang="en-US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：</a:t>
            </a:r>
            <a:r>
              <a:rPr lang="en-US" altLang="ja-JP" sz="1000" dirty="0" err="1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choi-pac</a:t>
            </a:r>
            <a:r>
              <a:rPr lang="ja-JP" altLang="en-US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・</a:t>
            </a:r>
            <a:r>
              <a:rPr lang="ja-JP" altLang="en-US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・・・</a:t>
            </a:r>
            <a:endParaRPr lang="ja-JP" altLang="en-US" sz="10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7" name="正方形/長方形 36"/>
          <p:cNvSpPr/>
          <p:nvPr userDrawn="1"/>
        </p:nvSpPr>
        <p:spPr>
          <a:xfrm>
            <a:off x="4338783" y="2455228"/>
            <a:ext cx="18870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※</a:t>
            </a:r>
            <a:r>
              <a:rPr lang="ja-JP" altLang="en-US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初期値：</a:t>
            </a:r>
            <a:r>
              <a:rPr lang="en-US" altLang="ja-JP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1111111111(10</a:t>
            </a:r>
            <a:r>
              <a:rPr lang="ja-JP" altLang="en-US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個</a:t>
            </a:r>
            <a:r>
              <a:rPr lang="en-US" altLang="ja-JP" sz="10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)</a:t>
            </a:r>
            <a:endParaRPr lang="ja-JP" altLang="en-US" sz="10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8" name="下矢印 37"/>
          <p:cNvSpPr/>
          <p:nvPr userDrawn="1"/>
        </p:nvSpPr>
        <p:spPr>
          <a:xfrm>
            <a:off x="2836763" y="2479328"/>
            <a:ext cx="1224136" cy="22355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9" name="Picture 2" descr="C:\Users\tanabe\Desktop\qrafter-20151214-132612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23" y="3604852"/>
            <a:ext cx="1174304" cy="117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角丸四角形 39"/>
          <p:cNvSpPr/>
          <p:nvPr userDrawn="1"/>
        </p:nvSpPr>
        <p:spPr>
          <a:xfrm>
            <a:off x="2036215" y="3617144"/>
            <a:ext cx="1623628" cy="1202399"/>
          </a:xfrm>
          <a:prstGeom prst="roundRect">
            <a:avLst/>
          </a:prstGeom>
          <a:gradFill>
            <a:gsLst>
              <a:gs pos="0">
                <a:srgbClr val="FFFF00"/>
              </a:gs>
              <a:gs pos="35000">
                <a:srgbClr val="FFFF00">
                  <a:lumMod val="72000"/>
                  <a:lumOff val="28000"/>
                </a:srgbClr>
              </a:gs>
              <a:gs pos="100000">
                <a:srgbClr val="FFFF00">
                  <a:lumMod val="54000"/>
                  <a:lumOff val="46000"/>
                </a:srgb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altLang="ja-JP" sz="1000" b="1" dirty="0" smtClean="0">
                <a:solidFill>
                  <a:srgbClr val="FF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※</a:t>
            </a:r>
            <a:r>
              <a:rPr lang="ja-JP" altLang="en-US" sz="1000" b="1" dirty="0" smtClean="0">
                <a:solidFill>
                  <a:srgbClr val="FF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注意</a:t>
            </a:r>
            <a:endParaRPr lang="en-US" altLang="ja-JP" sz="1000" b="1" dirty="0" smtClean="0">
              <a:solidFill>
                <a:srgbClr val="FF0000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lvl="0"/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ブラウザ</a:t>
            </a:r>
            <a:r>
              <a:rPr lang="ja-JP" altLang="en-US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機能</a:t>
            </a:r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の付いたリーダーアプリ</a:t>
            </a:r>
            <a:r>
              <a:rPr lang="ja-JP" altLang="en-US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の場合</a:t>
            </a:r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、</a:t>
            </a:r>
            <a:r>
              <a:rPr lang="en-US" altLang="ja-JP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  <a:hlinkClick r:id="rId5"/>
              </a:rPr>
              <a:t>http</a:t>
            </a:r>
            <a:r>
              <a:rPr lang="en-US" altLang="ja-JP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  <a:hlinkClick r:id="rId5"/>
              </a:rPr>
              <a:t>://</a:t>
            </a:r>
            <a:r>
              <a:rPr lang="en-US" altLang="ja-JP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  <a:hlinkClick r:id="rId5"/>
              </a:rPr>
              <a:t>12.1.1.1</a:t>
            </a:r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を、</a:t>
            </a:r>
            <a:endParaRPr lang="en-US" altLang="ja-JP" sz="1000" b="1" dirty="0" smtClean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lvl="0"/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必ず</a:t>
            </a:r>
            <a:r>
              <a:rPr lang="en-US" altLang="ja-JP" sz="1000" b="1" u="sng" dirty="0">
                <a:solidFill>
                  <a:srgbClr val="FF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Safari</a:t>
            </a:r>
            <a:r>
              <a:rPr lang="ja-JP" altLang="en-US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や</a:t>
            </a:r>
            <a:r>
              <a:rPr lang="en-US" altLang="ja-JP" sz="1000" b="1" u="sng" dirty="0">
                <a:solidFill>
                  <a:srgbClr val="FF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Chrome</a:t>
            </a:r>
            <a:r>
              <a:rPr lang="ja-JP" altLang="en-US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で</a:t>
            </a:r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開</a:t>
            </a:r>
            <a:r>
              <a:rPr lang="ja-JP" altLang="en-US" sz="1000" b="1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き直して</a:t>
            </a:r>
            <a:r>
              <a:rPr lang="ja-JP" altLang="en-US" sz="1000" b="1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ください。</a:t>
            </a:r>
            <a:endParaRPr lang="en-US" altLang="ja-JP" sz="1000" b="1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41" name="下矢印 40"/>
          <p:cNvSpPr/>
          <p:nvPr userDrawn="1"/>
        </p:nvSpPr>
        <p:spPr>
          <a:xfrm>
            <a:off x="2816932" y="5107940"/>
            <a:ext cx="1224136" cy="22355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2" name="Picture 7" descr="\\192.168.60.40\FileServer\upload_files\20170424093732IMG_5890.PNG"/>
          <p:cNvPicPr>
            <a:picLocks noChangeAspect="1" noChangeArrowheads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45" b="29452"/>
          <a:stretch/>
        </p:blipFill>
        <p:spPr bwMode="auto">
          <a:xfrm>
            <a:off x="4542509" y="8443179"/>
            <a:ext cx="1840427" cy="84423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 descr="\\192.168.60.40\FileServer\upload_files\20170424093714IMG_5888.PNG"/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36" b="24156"/>
          <a:stretch/>
        </p:blipFill>
        <p:spPr bwMode="auto">
          <a:xfrm>
            <a:off x="4524719" y="7164604"/>
            <a:ext cx="1829861" cy="8395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正方形/長方形 43"/>
          <p:cNvSpPr/>
          <p:nvPr userDrawn="1"/>
        </p:nvSpPr>
        <p:spPr>
          <a:xfrm>
            <a:off x="3764924" y="4271240"/>
            <a:ext cx="24647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※</a:t>
            </a:r>
            <a:r>
              <a:rPr lang="ja-JP" altLang="en-US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アプリに、ブラウザを指定して開き直す機能がついている場合があります。</a:t>
            </a:r>
            <a:endParaRPr lang="en-US" altLang="ja-JP" sz="800" dirty="0" smtClean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r>
              <a:rPr lang="ja-JP" altLang="en-US" sz="800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ついて</a:t>
            </a:r>
            <a:r>
              <a:rPr lang="ja-JP" altLang="en-US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いない場合は、テキストとしてコピーし、</a:t>
            </a:r>
            <a:r>
              <a:rPr lang="en-US" altLang="ja-JP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Safari</a:t>
            </a:r>
            <a:r>
              <a:rPr lang="ja-JP" altLang="en-US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や</a:t>
            </a:r>
            <a:r>
              <a:rPr lang="en-US" altLang="ja-JP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Chrome</a:t>
            </a:r>
            <a:r>
              <a:rPr lang="ja-JP" altLang="en-US" sz="8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のアドレス欄にペーストして下さい。</a:t>
            </a:r>
            <a:endParaRPr lang="ja-JP" altLang="en-US" sz="8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45" name="テキスト ボックス 44"/>
          <p:cNvSpPr txBox="1"/>
          <p:nvPr userDrawn="1"/>
        </p:nvSpPr>
        <p:spPr>
          <a:xfrm rot="19757758">
            <a:off x="291201" y="930008"/>
            <a:ext cx="1401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Choi-</a:t>
            </a:r>
            <a:r>
              <a:rPr lang="en-US" altLang="ja-JP" sz="1200" dirty="0" err="1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pac</a:t>
            </a:r>
            <a:r>
              <a:rPr lang="ja-JP" altLang="en-US" sz="12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と</a:t>
            </a:r>
            <a:r>
              <a:rPr lang="en-US" altLang="ja-JP" sz="1200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/>
            </a:r>
            <a:br>
              <a:rPr lang="en-US" altLang="ja-JP" sz="1200" dirty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</a:br>
            <a:r>
              <a:rPr lang="en-US" altLang="ja-JP" sz="12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Wi-Fi</a:t>
            </a:r>
            <a:r>
              <a:rPr lang="ja-JP" altLang="en-US" sz="1200" dirty="0" smtClean="0"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で接続</a:t>
            </a:r>
            <a:endParaRPr lang="ja-JP" altLang="en-US" sz="12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endParaRPr kumimoji="1" lang="ja-JP" altLang="en-US" sz="12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46" name="左大かっこ 45"/>
          <p:cNvSpPr/>
          <p:nvPr userDrawn="1"/>
        </p:nvSpPr>
        <p:spPr>
          <a:xfrm>
            <a:off x="1277006" y="721547"/>
            <a:ext cx="45719" cy="1780533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Rectangle 44"/>
          <p:cNvSpPr>
            <a:spLocks noChangeArrowheads="1"/>
          </p:cNvSpPr>
          <p:nvPr userDrawn="1"/>
        </p:nvSpPr>
        <p:spPr bwMode="auto">
          <a:xfrm>
            <a:off x="139899" y="324743"/>
            <a:ext cx="6578203" cy="307777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603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  <a:tab pos="804863" algn="l"/>
              </a:tabLst>
            </a:pPr>
            <a:r>
              <a:rPr kumimoji="1" lang="ja-JP" altLang="en-US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スマートフォンからのファイル転送手順　</a:t>
            </a:r>
            <a:r>
              <a:rPr kumimoji="1" lang="en-US" altLang="ja-JP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(</a:t>
            </a:r>
            <a:r>
              <a:rPr lang="en-US" altLang="ja-JP" sz="1400" dirty="0">
                <a:ea typeface="メイリオ" pitchFamily="50" charset="-128"/>
                <a:cs typeface="Arial" pitchFamily="34" charset="0"/>
              </a:rPr>
              <a:t>Choi-Pac</a:t>
            </a:r>
            <a:r>
              <a:rPr lang="en-US" altLang="ja-JP" sz="1400" dirty="0" smtClean="0">
                <a:ea typeface="メイリオ" pitchFamily="50" charset="-128"/>
                <a:cs typeface="Arial" pitchFamily="34" charset="0"/>
              </a:rPr>
              <a:t>!</a:t>
            </a:r>
            <a:r>
              <a:rPr lang="ja-JP" altLang="en-US" sz="1400" dirty="0" smtClean="0">
                <a:ea typeface="メイリオ" pitchFamily="50" charset="-128"/>
                <a:cs typeface="Arial" pitchFamily="34" charset="0"/>
              </a:rPr>
              <a:t>用</a:t>
            </a:r>
            <a:r>
              <a:rPr kumimoji="1" lang="en-US" altLang="ja-JP" sz="1400" i="0" u="none" strike="noStrike" normalizeH="0" baseline="0" dirty="0" smtClean="0">
                <a:ea typeface="メイリオ" pitchFamily="50" charset="-128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2155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991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986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46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79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67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24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809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49A54-54E8-4AD2-B0BF-84CF1BC931DF}" type="datetimeFigureOut">
              <a:rPr kumimoji="1" lang="ja-JP" altLang="en-US" smtClean="0"/>
              <a:t>2017/4/24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24C3A-338A-4325-AD4F-00A6D74DC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69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2928615" y="1464965"/>
            <a:ext cx="3092673" cy="276999"/>
          </a:xfrm>
          <a:prstGeom prst="rect">
            <a:avLst/>
          </a:prstGeom>
          <a:solidFill>
            <a:srgbClr val="FDEADA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編集してご利用下さい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928615" y="2136134"/>
            <a:ext cx="3092673" cy="276999"/>
          </a:xfrm>
          <a:prstGeom prst="rect">
            <a:avLst/>
          </a:prstGeom>
          <a:solidFill>
            <a:srgbClr val="FDEADA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編集してご利用下さい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6766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2250</TotalTime>
  <Words>8</Words>
  <Application>Microsoft Office PowerPoint</Application>
  <PresentationFormat>A4 210 x 297 mm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Ontec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KAMELEON MFP-330　クイックガイド</dc:title>
  <dc:creator>Tanabe Takeshi</dc:creator>
  <cp:lastModifiedBy>Tanabe Takeshi</cp:lastModifiedBy>
  <cp:revision>79</cp:revision>
  <dcterms:created xsi:type="dcterms:W3CDTF">2015-08-27T07:27:34Z</dcterms:created>
  <dcterms:modified xsi:type="dcterms:W3CDTF">2017-04-24T01:05:44Z</dcterms:modified>
</cp:coreProperties>
</file>